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9"/>
  </p:handoutMasterIdLst>
  <p:sldIdLst>
    <p:sldId id="256" r:id="rId2"/>
    <p:sldId id="257" r:id="rId3"/>
    <p:sldId id="259" r:id="rId4"/>
    <p:sldId id="281" r:id="rId5"/>
    <p:sldId id="261" r:id="rId6"/>
    <p:sldId id="273" r:id="rId7"/>
    <p:sldId id="269" r:id="rId8"/>
    <p:sldId id="274" r:id="rId9"/>
    <p:sldId id="277" r:id="rId10"/>
    <p:sldId id="286" r:id="rId11"/>
    <p:sldId id="284" r:id="rId12"/>
    <p:sldId id="285" r:id="rId13"/>
    <p:sldId id="278" r:id="rId14"/>
    <p:sldId id="283" r:id="rId15"/>
    <p:sldId id="275" r:id="rId16"/>
    <p:sldId id="282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Лехних" initials="АЛ" lastIdx="1" clrIdx="0">
    <p:extLst>
      <p:ext uri="{19B8F6BF-5375-455C-9EA6-DF929625EA0E}">
        <p15:presenceInfo xmlns:p15="http://schemas.microsoft.com/office/powerpoint/2012/main" userId="db231d2d59b152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6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903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047-02C1-4CE0-A616-68F0573806D9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9D9AE94-9BC9-4511-9159-7E23E8BDF673}">
      <dgm:prSet phldrT="[Текст]" custT="1"/>
      <dgm:spPr>
        <a:solidFill>
          <a:srgbClr val="008080"/>
        </a:solidFill>
      </dgm:spPr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реализовать процесс жизни растения - питание, размножение, длительность жизни и т.д.</a:t>
          </a:r>
        </a:p>
      </dgm:t>
    </dgm:pt>
    <dgm:pt modelId="{9D04F689-E03C-4486-B373-F7DF924F735F}" type="parTrans" cxnId="{ABB142F2-A3F8-471C-802C-32D4D7B76BDB}">
      <dgm:prSet/>
      <dgm:spPr/>
      <dgm:t>
        <a:bodyPr/>
        <a:lstStyle/>
        <a:p>
          <a:endParaRPr lang="ru-RU"/>
        </a:p>
      </dgm:t>
    </dgm:pt>
    <dgm:pt modelId="{2B3A4D54-E86E-42DC-92D9-2979EE4B26F7}" type="sibTrans" cxnId="{ABB142F2-A3F8-471C-802C-32D4D7B76BDB}">
      <dgm:prSet/>
      <dgm:spPr/>
      <dgm:t>
        <a:bodyPr/>
        <a:lstStyle/>
        <a:p>
          <a:endParaRPr lang="ru-RU"/>
        </a:p>
      </dgm:t>
    </dgm:pt>
    <dgm:pt modelId="{2625E6C3-59C6-4196-A2CB-89CCA203C5BE}">
      <dgm:prSet phldrT="[Текст]" custT="1"/>
      <dgm:spPr>
        <a:solidFill>
          <a:srgbClr val="008080"/>
        </a:solidFill>
      </dgm:spPr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связать растение с его средой обитания</a:t>
          </a:r>
        </a:p>
      </dgm:t>
    </dgm:pt>
    <dgm:pt modelId="{D776AE0F-3645-436A-8E03-6D27B5A85F51}" type="parTrans" cxnId="{02772242-6E58-46EA-95BE-F2C70B322B35}">
      <dgm:prSet/>
      <dgm:spPr/>
      <dgm:t>
        <a:bodyPr/>
        <a:lstStyle/>
        <a:p>
          <a:endParaRPr lang="ru-RU"/>
        </a:p>
      </dgm:t>
    </dgm:pt>
    <dgm:pt modelId="{88D9A2CD-B1B6-45F8-B123-E53E2F6C08E1}" type="sibTrans" cxnId="{02772242-6E58-46EA-95BE-F2C70B322B35}">
      <dgm:prSet/>
      <dgm:spPr/>
      <dgm:t>
        <a:bodyPr/>
        <a:lstStyle/>
        <a:p>
          <a:endParaRPr lang="ru-RU"/>
        </a:p>
      </dgm:t>
    </dgm:pt>
    <dgm:pt modelId="{80D20EA7-7BBE-4A65-AFFC-479EE20ED348}">
      <dgm:prSet phldrT="[Текст]" custT="1"/>
      <dgm:spPr>
        <a:solidFill>
          <a:srgbClr val="008080"/>
        </a:solidFill>
      </dgm:spPr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осуществить взаимодействие организма с растениями другого вида</a:t>
          </a:r>
        </a:p>
      </dgm:t>
    </dgm:pt>
    <dgm:pt modelId="{2389F32E-F3E6-430D-B05D-024543D0A16D}" type="parTrans" cxnId="{D320CCF6-4DBA-4B80-9111-F3A7CF40930C}">
      <dgm:prSet/>
      <dgm:spPr/>
      <dgm:t>
        <a:bodyPr/>
        <a:lstStyle/>
        <a:p>
          <a:endParaRPr lang="ru-RU"/>
        </a:p>
      </dgm:t>
    </dgm:pt>
    <dgm:pt modelId="{0CC151D3-8CBA-45A5-989B-4815F773AA19}" type="sibTrans" cxnId="{D320CCF6-4DBA-4B80-9111-F3A7CF40930C}">
      <dgm:prSet/>
      <dgm:spPr/>
      <dgm:t>
        <a:bodyPr/>
        <a:lstStyle/>
        <a:p>
          <a:endParaRPr lang="ru-RU"/>
        </a:p>
      </dgm:t>
    </dgm:pt>
    <dgm:pt modelId="{3862AB7D-4FFB-42B1-BA3D-3CDD0EC90456}">
      <dgm:prSet phldrT="[Текст]" custT="1"/>
      <dgm:spPr>
        <a:solidFill>
          <a:srgbClr val="008080"/>
        </a:solidFill>
      </dgm:spPr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визуализировать процесс</a:t>
          </a:r>
        </a:p>
      </dgm:t>
    </dgm:pt>
    <dgm:pt modelId="{62BAE46F-843F-4B3C-9882-C0131DCC4126}" type="parTrans" cxnId="{5D1D31D9-BDCD-488C-A91E-2EDA0EA7529F}">
      <dgm:prSet/>
      <dgm:spPr/>
      <dgm:t>
        <a:bodyPr/>
        <a:lstStyle/>
        <a:p>
          <a:endParaRPr lang="ru-RU"/>
        </a:p>
      </dgm:t>
    </dgm:pt>
    <dgm:pt modelId="{E15BE2E3-1F39-4040-9468-CBB3A5BB042A}" type="sibTrans" cxnId="{5D1D31D9-BDCD-488C-A91E-2EDA0EA7529F}">
      <dgm:prSet/>
      <dgm:spPr/>
      <dgm:t>
        <a:bodyPr/>
        <a:lstStyle/>
        <a:p>
          <a:endParaRPr lang="ru-RU"/>
        </a:p>
      </dgm:t>
    </dgm:pt>
    <dgm:pt modelId="{B7F7CCDB-A755-4F73-890C-E0BA656CF4DE}" type="pres">
      <dgm:prSet presAssocID="{D4D8A047-02C1-4CE0-A616-68F0573806D9}" presName="diagram" presStyleCnt="0">
        <dgm:presLayoutVars>
          <dgm:dir/>
          <dgm:resizeHandles val="exact"/>
        </dgm:presLayoutVars>
      </dgm:prSet>
      <dgm:spPr/>
    </dgm:pt>
    <dgm:pt modelId="{8F6C75E4-037B-4ECD-918E-FFBBEE326BBE}" type="pres">
      <dgm:prSet presAssocID="{69D9AE94-9BC9-4511-9159-7E23E8BDF673}" presName="node" presStyleLbl="node1" presStyleIdx="0" presStyleCnt="4" custScaleX="121309" custScaleY="101091" custLinFactNeighborY="1381">
        <dgm:presLayoutVars>
          <dgm:bulletEnabled val="1"/>
        </dgm:presLayoutVars>
      </dgm:prSet>
      <dgm:spPr/>
    </dgm:pt>
    <dgm:pt modelId="{5E4930E7-E6A1-4E6F-B3F4-40A96428FE4F}" type="pres">
      <dgm:prSet presAssocID="{2B3A4D54-E86E-42DC-92D9-2979EE4B26F7}" presName="sibTrans" presStyleCnt="0"/>
      <dgm:spPr/>
    </dgm:pt>
    <dgm:pt modelId="{DC71D72E-D6E5-44A0-8946-4A5617FEFB8F}" type="pres">
      <dgm:prSet presAssocID="{2625E6C3-59C6-4196-A2CB-89CCA203C5BE}" presName="node" presStyleLbl="node1" presStyleIdx="1" presStyleCnt="4" custScaleX="72932" custScaleY="101294" custLinFactNeighborX="234" custLinFactNeighborY="1279">
        <dgm:presLayoutVars>
          <dgm:bulletEnabled val="1"/>
        </dgm:presLayoutVars>
      </dgm:prSet>
      <dgm:spPr/>
    </dgm:pt>
    <dgm:pt modelId="{3F8F2C71-6F5C-4539-9BDA-35C149038D54}" type="pres">
      <dgm:prSet presAssocID="{88D9A2CD-B1B6-45F8-B123-E53E2F6C08E1}" presName="sibTrans" presStyleCnt="0"/>
      <dgm:spPr/>
    </dgm:pt>
    <dgm:pt modelId="{6B517ACF-8189-4AD9-9D43-CDC2B98FC7D9}" type="pres">
      <dgm:prSet presAssocID="{80D20EA7-7BBE-4A65-AFFC-479EE20ED348}" presName="node" presStyleLbl="node1" presStyleIdx="2" presStyleCnt="4" custScaleX="120703" custScaleY="101091" custLinFactNeighborX="150" custLinFactNeighborY="-5023">
        <dgm:presLayoutVars>
          <dgm:bulletEnabled val="1"/>
        </dgm:presLayoutVars>
      </dgm:prSet>
      <dgm:spPr/>
    </dgm:pt>
    <dgm:pt modelId="{6C087CB8-26CF-4E82-8DFC-97BB08700993}" type="pres">
      <dgm:prSet presAssocID="{0CC151D3-8CBA-45A5-989B-4815F773AA19}" presName="sibTrans" presStyleCnt="0"/>
      <dgm:spPr/>
    </dgm:pt>
    <dgm:pt modelId="{AF1CF170-8446-4D41-BDF6-32424E2DA444}" type="pres">
      <dgm:prSet presAssocID="{3862AB7D-4FFB-42B1-BA3D-3CDD0EC90456}" presName="node" presStyleLbl="node1" presStyleIdx="3" presStyleCnt="4" custScaleX="72785" custScaleY="101294" custLinFactNeighborX="-187" custLinFactNeighborY="-4515">
        <dgm:presLayoutVars>
          <dgm:bulletEnabled val="1"/>
        </dgm:presLayoutVars>
      </dgm:prSet>
      <dgm:spPr/>
    </dgm:pt>
  </dgm:ptLst>
  <dgm:cxnLst>
    <dgm:cxn modelId="{A46B161D-A300-48BC-BDF9-D14D779C0C49}" type="presOf" srcId="{69D9AE94-9BC9-4511-9159-7E23E8BDF673}" destId="{8F6C75E4-037B-4ECD-918E-FFBBEE326BBE}" srcOrd="0" destOrd="0" presId="urn:microsoft.com/office/officeart/2005/8/layout/default"/>
    <dgm:cxn modelId="{F518EB28-FB6B-4EAF-B51C-720ED4DFB92E}" type="presOf" srcId="{2625E6C3-59C6-4196-A2CB-89CCA203C5BE}" destId="{DC71D72E-D6E5-44A0-8946-4A5617FEFB8F}" srcOrd="0" destOrd="0" presId="urn:microsoft.com/office/officeart/2005/8/layout/default"/>
    <dgm:cxn modelId="{9175ED2C-8CF3-4814-AE87-2B7DE48A4775}" type="presOf" srcId="{D4D8A047-02C1-4CE0-A616-68F0573806D9}" destId="{B7F7CCDB-A755-4F73-890C-E0BA656CF4DE}" srcOrd="0" destOrd="0" presId="urn:microsoft.com/office/officeart/2005/8/layout/default"/>
    <dgm:cxn modelId="{02772242-6E58-46EA-95BE-F2C70B322B35}" srcId="{D4D8A047-02C1-4CE0-A616-68F0573806D9}" destId="{2625E6C3-59C6-4196-A2CB-89CCA203C5BE}" srcOrd="1" destOrd="0" parTransId="{D776AE0F-3645-436A-8E03-6D27B5A85F51}" sibTransId="{88D9A2CD-B1B6-45F8-B123-E53E2F6C08E1}"/>
    <dgm:cxn modelId="{12EAB75A-011D-45AD-BF9E-6AE8376E00FC}" type="presOf" srcId="{80D20EA7-7BBE-4A65-AFFC-479EE20ED348}" destId="{6B517ACF-8189-4AD9-9D43-CDC2B98FC7D9}" srcOrd="0" destOrd="0" presId="urn:microsoft.com/office/officeart/2005/8/layout/default"/>
    <dgm:cxn modelId="{15B003C2-968D-4BE3-B808-43787C34F4F6}" type="presOf" srcId="{3862AB7D-4FFB-42B1-BA3D-3CDD0EC90456}" destId="{AF1CF170-8446-4D41-BDF6-32424E2DA444}" srcOrd="0" destOrd="0" presId="urn:microsoft.com/office/officeart/2005/8/layout/default"/>
    <dgm:cxn modelId="{5D1D31D9-BDCD-488C-A91E-2EDA0EA7529F}" srcId="{D4D8A047-02C1-4CE0-A616-68F0573806D9}" destId="{3862AB7D-4FFB-42B1-BA3D-3CDD0EC90456}" srcOrd="3" destOrd="0" parTransId="{62BAE46F-843F-4B3C-9882-C0131DCC4126}" sibTransId="{E15BE2E3-1F39-4040-9468-CBB3A5BB042A}"/>
    <dgm:cxn modelId="{ABB142F2-A3F8-471C-802C-32D4D7B76BDB}" srcId="{D4D8A047-02C1-4CE0-A616-68F0573806D9}" destId="{69D9AE94-9BC9-4511-9159-7E23E8BDF673}" srcOrd="0" destOrd="0" parTransId="{9D04F689-E03C-4486-B373-F7DF924F735F}" sibTransId="{2B3A4D54-E86E-42DC-92D9-2979EE4B26F7}"/>
    <dgm:cxn modelId="{D320CCF6-4DBA-4B80-9111-F3A7CF40930C}" srcId="{D4D8A047-02C1-4CE0-A616-68F0573806D9}" destId="{80D20EA7-7BBE-4A65-AFFC-479EE20ED348}" srcOrd="2" destOrd="0" parTransId="{2389F32E-F3E6-430D-B05D-024543D0A16D}" sibTransId="{0CC151D3-8CBA-45A5-989B-4815F773AA19}"/>
    <dgm:cxn modelId="{5179087D-DAA3-41A1-AA55-A3752731CBE6}" type="presParOf" srcId="{B7F7CCDB-A755-4F73-890C-E0BA656CF4DE}" destId="{8F6C75E4-037B-4ECD-918E-FFBBEE326BBE}" srcOrd="0" destOrd="0" presId="urn:microsoft.com/office/officeart/2005/8/layout/default"/>
    <dgm:cxn modelId="{16597C95-867A-4350-93B4-600C68F2C5CE}" type="presParOf" srcId="{B7F7CCDB-A755-4F73-890C-E0BA656CF4DE}" destId="{5E4930E7-E6A1-4E6F-B3F4-40A96428FE4F}" srcOrd="1" destOrd="0" presId="urn:microsoft.com/office/officeart/2005/8/layout/default"/>
    <dgm:cxn modelId="{BAF962F6-3A53-4EC7-A97E-F8CF162BE1F5}" type="presParOf" srcId="{B7F7CCDB-A755-4F73-890C-E0BA656CF4DE}" destId="{DC71D72E-D6E5-44A0-8946-4A5617FEFB8F}" srcOrd="2" destOrd="0" presId="urn:microsoft.com/office/officeart/2005/8/layout/default"/>
    <dgm:cxn modelId="{C327DB27-B20F-4C09-8524-66610B224D3D}" type="presParOf" srcId="{B7F7CCDB-A755-4F73-890C-E0BA656CF4DE}" destId="{3F8F2C71-6F5C-4539-9BDA-35C149038D54}" srcOrd="3" destOrd="0" presId="urn:microsoft.com/office/officeart/2005/8/layout/default"/>
    <dgm:cxn modelId="{2B9999E3-C5AD-4ADD-8521-25E5BB3C1DB2}" type="presParOf" srcId="{B7F7CCDB-A755-4F73-890C-E0BA656CF4DE}" destId="{6B517ACF-8189-4AD9-9D43-CDC2B98FC7D9}" srcOrd="4" destOrd="0" presId="urn:microsoft.com/office/officeart/2005/8/layout/default"/>
    <dgm:cxn modelId="{98065B7B-7C5E-480F-9EFB-F1BAD1A304C7}" type="presParOf" srcId="{B7F7CCDB-A755-4F73-890C-E0BA656CF4DE}" destId="{6C087CB8-26CF-4E82-8DFC-97BB08700993}" srcOrd="5" destOrd="0" presId="urn:microsoft.com/office/officeart/2005/8/layout/default"/>
    <dgm:cxn modelId="{2570A886-A42E-444C-9637-40AADF167296}" type="presParOf" srcId="{B7F7CCDB-A755-4F73-890C-E0BA656CF4DE}" destId="{AF1CF170-8446-4D41-BDF6-32424E2DA44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139FC-0243-4D88-A3A6-CFD727F30D2D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4C66349D-1EB7-48E2-99EE-83A5E369EE42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solidFill>
                <a:schemeClr val="bg1"/>
              </a:solidFill>
              <a:latin typeface="Century Gothic" panose="020B0502020202020204" pitchFamily="34" charset="0"/>
            </a:rPr>
            <a:t>Действия растения </a:t>
          </a:r>
        </a:p>
      </dgm:t>
    </dgm:pt>
    <dgm:pt modelId="{896F1181-0543-4FBD-86E6-52C5C3F35F2A}" type="parTrans" cxnId="{48C4D64C-67ED-4823-9A41-242515C4A5EB}">
      <dgm:prSet/>
      <dgm:spPr/>
      <dgm:t>
        <a:bodyPr/>
        <a:lstStyle/>
        <a:p>
          <a:endParaRPr lang="ru-RU"/>
        </a:p>
      </dgm:t>
    </dgm:pt>
    <dgm:pt modelId="{756FE589-8AEA-49E1-AE62-123852B828E2}" type="sibTrans" cxnId="{48C4D64C-67ED-4823-9A41-242515C4A5EB}">
      <dgm:prSet/>
      <dgm:spPr/>
      <dgm:t>
        <a:bodyPr/>
        <a:lstStyle/>
        <a:p>
          <a:endParaRPr lang="ru-RU"/>
        </a:p>
      </dgm:t>
    </dgm:pt>
    <dgm:pt modelId="{51DEF5D5-C8BA-4BA0-B8A7-768E3D532887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За один шаг поглощает заданное количество ресурсов</a:t>
          </a:r>
        </a:p>
      </dgm:t>
    </dgm:pt>
    <dgm:pt modelId="{F39AAD0F-C477-40EA-B9E0-C0422F2FE56B}" type="parTrans" cxnId="{C79EB15F-603C-4AB1-945C-C4A651BAD7E8}">
      <dgm:prSet/>
      <dgm:spPr/>
      <dgm:t>
        <a:bodyPr/>
        <a:lstStyle/>
        <a:p>
          <a:endParaRPr lang="ru-RU"/>
        </a:p>
      </dgm:t>
    </dgm:pt>
    <dgm:pt modelId="{7D0435EC-885B-4CF5-9146-9AE59D9BDBC3}" type="sibTrans" cxnId="{C79EB15F-603C-4AB1-945C-C4A651BAD7E8}">
      <dgm:prSet/>
      <dgm:spPr/>
      <dgm:t>
        <a:bodyPr/>
        <a:lstStyle/>
        <a:p>
          <a:endParaRPr lang="ru-RU"/>
        </a:p>
      </dgm:t>
    </dgm:pt>
    <dgm:pt modelId="{79EAC8BA-6558-4EDC-A609-C485D3F8F64D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Умирает от недостатка ресурсов</a:t>
          </a:r>
        </a:p>
      </dgm:t>
    </dgm:pt>
    <dgm:pt modelId="{51BEEA28-C9B0-4CCE-A7DF-373A25F8B556}" type="parTrans" cxnId="{84864E5D-CFB5-41E0-A849-44465AD248CA}">
      <dgm:prSet/>
      <dgm:spPr/>
      <dgm:t>
        <a:bodyPr/>
        <a:lstStyle/>
        <a:p>
          <a:endParaRPr lang="ru-RU"/>
        </a:p>
      </dgm:t>
    </dgm:pt>
    <dgm:pt modelId="{95B9724F-9D11-4BE2-B070-3BBE04DA7968}" type="sibTrans" cxnId="{84864E5D-CFB5-41E0-A849-44465AD248CA}">
      <dgm:prSet/>
      <dgm:spPr/>
      <dgm:t>
        <a:bodyPr/>
        <a:lstStyle/>
        <a:p>
          <a:endParaRPr lang="ru-RU"/>
        </a:p>
      </dgm:t>
    </dgm:pt>
    <dgm:pt modelId="{DFD69F20-C839-476D-8472-20ACBA7AF153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Умирает от старости</a:t>
          </a:r>
        </a:p>
      </dgm:t>
    </dgm:pt>
    <dgm:pt modelId="{34D30806-B071-4A5B-B773-C9ECB49F1ABE}" type="parTrans" cxnId="{21F4B6D5-3242-4B45-8E35-4C5E92C916CA}">
      <dgm:prSet/>
      <dgm:spPr/>
      <dgm:t>
        <a:bodyPr/>
        <a:lstStyle/>
        <a:p>
          <a:endParaRPr lang="ru-RU"/>
        </a:p>
      </dgm:t>
    </dgm:pt>
    <dgm:pt modelId="{93C08065-878B-4256-9746-B84B06B735D1}" type="sibTrans" cxnId="{21F4B6D5-3242-4B45-8E35-4C5E92C916CA}">
      <dgm:prSet/>
      <dgm:spPr/>
      <dgm:t>
        <a:bodyPr/>
        <a:lstStyle/>
        <a:p>
          <a:endParaRPr lang="ru-RU"/>
        </a:p>
      </dgm:t>
    </dgm:pt>
    <dgm:pt modelId="{AAAAAD33-ED7D-4B40-A3B4-88270094A553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Размножается по достижении определённого возраста </a:t>
          </a:r>
        </a:p>
      </dgm:t>
    </dgm:pt>
    <dgm:pt modelId="{C06F7238-44EE-44B3-8A96-F87170D291AF}" type="parTrans" cxnId="{CA0E16E0-79EE-4E37-A5AE-DF0701DBC260}">
      <dgm:prSet/>
      <dgm:spPr/>
      <dgm:t>
        <a:bodyPr/>
        <a:lstStyle/>
        <a:p>
          <a:endParaRPr lang="ru-RU"/>
        </a:p>
      </dgm:t>
    </dgm:pt>
    <dgm:pt modelId="{CEDFA553-7511-42CE-80F6-49CF0D0335DE}" type="sibTrans" cxnId="{CA0E16E0-79EE-4E37-A5AE-DF0701DBC260}">
      <dgm:prSet/>
      <dgm:spPr/>
      <dgm:t>
        <a:bodyPr/>
        <a:lstStyle/>
        <a:p>
          <a:endParaRPr lang="ru-RU"/>
        </a:p>
      </dgm:t>
    </dgm:pt>
    <dgm:pt modelId="{414765F9-4575-4FAE-B7B8-EE37250EC39E}" type="pres">
      <dgm:prSet presAssocID="{493139FC-0243-4D88-A3A6-CFD727F30D2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C9CB60-DA9A-43ED-BBA4-68B719521EC2}" type="pres">
      <dgm:prSet presAssocID="{493139FC-0243-4D88-A3A6-CFD727F30D2D}" presName="matrix" presStyleCnt="0"/>
      <dgm:spPr/>
    </dgm:pt>
    <dgm:pt modelId="{1993B867-8265-4509-A797-E1A9985BDA7A}" type="pres">
      <dgm:prSet presAssocID="{493139FC-0243-4D88-A3A6-CFD727F30D2D}" presName="tile1" presStyleLbl="node1" presStyleIdx="0" presStyleCnt="4"/>
      <dgm:spPr/>
    </dgm:pt>
    <dgm:pt modelId="{08748CD1-702F-40A3-ADB2-8ED846500514}" type="pres">
      <dgm:prSet presAssocID="{493139FC-0243-4D88-A3A6-CFD727F30D2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2624A1E-ECDD-460A-9561-184053D166C7}" type="pres">
      <dgm:prSet presAssocID="{493139FC-0243-4D88-A3A6-CFD727F30D2D}" presName="tile2" presStyleLbl="node1" presStyleIdx="1" presStyleCnt="4"/>
      <dgm:spPr/>
    </dgm:pt>
    <dgm:pt modelId="{056706CA-B7C0-4031-9553-17A7DB255222}" type="pres">
      <dgm:prSet presAssocID="{493139FC-0243-4D88-A3A6-CFD727F30D2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C4FEE33-3F5B-4817-AB45-C043A5CB6DDF}" type="pres">
      <dgm:prSet presAssocID="{493139FC-0243-4D88-A3A6-CFD727F30D2D}" presName="tile3" presStyleLbl="node1" presStyleIdx="2" presStyleCnt="4"/>
      <dgm:spPr/>
    </dgm:pt>
    <dgm:pt modelId="{710DB7B8-D444-4B41-A931-2E0FC14D278E}" type="pres">
      <dgm:prSet presAssocID="{493139FC-0243-4D88-A3A6-CFD727F30D2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A5F0B9-E359-4675-B80D-0E88743FE5B3}" type="pres">
      <dgm:prSet presAssocID="{493139FC-0243-4D88-A3A6-CFD727F30D2D}" presName="tile4" presStyleLbl="node1" presStyleIdx="3" presStyleCnt="4"/>
      <dgm:spPr/>
    </dgm:pt>
    <dgm:pt modelId="{E0075A56-2E7E-447B-BB7F-BA88B2292663}" type="pres">
      <dgm:prSet presAssocID="{493139FC-0243-4D88-A3A6-CFD727F30D2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55DDA55-5993-4FA8-AD3F-B0BD3AECE959}" type="pres">
      <dgm:prSet presAssocID="{493139FC-0243-4D88-A3A6-CFD727F30D2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4864E5D-CFB5-41E0-A849-44465AD248CA}" srcId="{4C66349D-1EB7-48E2-99EE-83A5E369EE42}" destId="{79EAC8BA-6558-4EDC-A609-C485D3F8F64D}" srcOrd="1" destOrd="0" parTransId="{51BEEA28-C9B0-4CCE-A7DF-373A25F8B556}" sibTransId="{95B9724F-9D11-4BE2-B070-3BBE04DA7968}"/>
    <dgm:cxn modelId="{C79EB15F-603C-4AB1-945C-C4A651BAD7E8}" srcId="{4C66349D-1EB7-48E2-99EE-83A5E369EE42}" destId="{51DEF5D5-C8BA-4BA0-B8A7-768E3D532887}" srcOrd="0" destOrd="0" parTransId="{F39AAD0F-C477-40EA-B9E0-C0422F2FE56B}" sibTransId="{7D0435EC-885B-4CF5-9146-9AE59D9BDBC3}"/>
    <dgm:cxn modelId="{99ADED63-4893-41AA-AB99-4444C926E842}" type="presOf" srcId="{4C66349D-1EB7-48E2-99EE-83A5E369EE42}" destId="{555DDA55-5993-4FA8-AD3F-B0BD3AECE959}" srcOrd="0" destOrd="0" presId="urn:microsoft.com/office/officeart/2005/8/layout/matrix1"/>
    <dgm:cxn modelId="{48C4D64C-67ED-4823-9A41-242515C4A5EB}" srcId="{493139FC-0243-4D88-A3A6-CFD727F30D2D}" destId="{4C66349D-1EB7-48E2-99EE-83A5E369EE42}" srcOrd="0" destOrd="0" parTransId="{896F1181-0543-4FBD-86E6-52C5C3F35F2A}" sibTransId="{756FE589-8AEA-49E1-AE62-123852B828E2}"/>
    <dgm:cxn modelId="{AC9C3B57-EE97-49B5-B346-4D9CE0B619C5}" type="presOf" srcId="{DFD69F20-C839-476D-8472-20ACBA7AF153}" destId="{710DB7B8-D444-4B41-A931-2E0FC14D278E}" srcOrd="1" destOrd="0" presId="urn:microsoft.com/office/officeart/2005/8/layout/matrix1"/>
    <dgm:cxn modelId="{C7E5F658-E791-4529-9E7F-280D2A26E8A6}" type="presOf" srcId="{DFD69F20-C839-476D-8472-20ACBA7AF153}" destId="{2C4FEE33-3F5B-4817-AB45-C043A5CB6DDF}" srcOrd="0" destOrd="0" presId="urn:microsoft.com/office/officeart/2005/8/layout/matrix1"/>
    <dgm:cxn modelId="{05F26383-0A61-4927-8C7C-041BDB036293}" type="presOf" srcId="{79EAC8BA-6558-4EDC-A609-C485D3F8F64D}" destId="{056706CA-B7C0-4031-9553-17A7DB255222}" srcOrd="1" destOrd="0" presId="urn:microsoft.com/office/officeart/2005/8/layout/matrix1"/>
    <dgm:cxn modelId="{11464085-E6DC-4FB2-84B4-08CC7FE79F25}" type="presOf" srcId="{51DEF5D5-C8BA-4BA0-B8A7-768E3D532887}" destId="{1993B867-8265-4509-A797-E1A9985BDA7A}" srcOrd="0" destOrd="0" presId="urn:microsoft.com/office/officeart/2005/8/layout/matrix1"/>
    <dgm:cxn modelId="{86CC82A2-FF46-4B87-BDEB-47584005BBC3}" type="presOf" srcId="{79EAC8BA-6558-4EDC-A609-C485D3F8F64D}" destId="{02624A1E-ECDD-460A-9561-184053D166C7}" srcOrd="0" destOrd="0" presId="urn:microsoft.com/office/officeart/2005/8/layout/matrix1"/>
    <dgm:cxn modelId="{9F1EF6AF-955E-4129-AC70-A2026A222AB6}" type="presOf" srcId="{51DEF5D5-C8BA-4BA0-B8A7-768E3D532887}" destId="{08748CD1-702F-40A3-ADB2-8ED846500514}" srcOrd="1" destOrd="0" presId="urn:microsoft.com/office/officeart/2005/8/layout/matrix1"/>
    <dgm:cxn modelId="{F47691BA-24D1-4F4A-AA99-823ECE7A91B1}" type="presOf" srcId="{AAAAAD33-ED7D-4B40-A3B4-88270094A553}" destId="{23A5F0B9-E359-4675-B80D-0E88743FE5B3}" srcOrd="0" destOrd="0" presId="urn:microsoft.com/office/officeart/2005/8/layout/matrix1"/>
    <dgm:cxn modelId="{689DDEC5-C811-4E63-96ED-B5807451591D}" type="presOf" srcId="{AAAAAD33-ED7D-4B40-A3B4-88270094A553}" destId="{E0075A56-2E7E-447B-BB7F-BA88B2292663}" srcOrd="1" destOrd="0" presId="urn:microsoft.com/office/officeart/2005/8/layout/matrix1"/>
    <dgm:cxn modelId="{4BDC01CA-B098-4B11-B682-F2A7110C662B}" type="presOf" srcId="{493139FC-0243-4D88-A3A6-CFD727F30D2D}" destId="{414765F9-4575-4FAE-B7B8-EE37250EC39E}" srcOrd="0" destOrd="0" presId="urn:microsoft.com/office/officeart/2005/8/layout/matrix1"/>
    <dgm:cxn modelId="{21F4B6D5-3242-4B45-8E35-4C5E92C916CA}" srcId="{4C66349D-1EB7-48E2-99EE-83A5E369EE42}" destId="{DFD69F20-C839-476D-8472-20ACBA7AF153}" srcOrd="2" destOrd="0" parTransId="{34D30806-B071-4A5B-B773-C9ECB49F1ABE}" sibTransId="{93C08065-878B-4256-9746-B84B06B735D1}"/>
    <dgm:cxn modelId="{CA0E16E0-79EE-4E37-A5AE-DF0701DBC260}" srcId="{4C66349D-1EB7-48E2-99EE-83A5E369EE42}" destId="{AAAAAD33-ED7D-4B40-A3B4-88270094A553}" srcOrd="3" destOrd="0" parTransId="{C06F7238-44EE-44B3-8A96-F87170D291AF}" sibTransId="{CEDFA553-7511-42CE-80F6-49CF0D0335DE}"/>
    <dgm:cxn modelId="{67C9632F-8683-4E7F-B2BC-6410DF34F129}" type="presParOf" srcId="{414765F9-4575-4FAE-B7B8-EE37250EC39E}" destId="{92C9CB60-DA9A-43ED-BBA4-68B719521EC2}" srcOrd="0" destOrd="0" presId="urn:microsoft.com/office/officeart/2005/8/layout/matrix1"/>
    <dgm:cxn modelId="{104909C4-6D40-4064-BF19-CF410022600F}" type="presParOf" srcId="{92C9CB60-DA9A-43ED-BBA4-68B719521EC2}" destId="{1993B867-8265-4509-A797-E1A9985BDA7A}" srcOrd="0" destOrd="0" presId="urn:microsoft.com/office/officeart/2005/8/layout/matrix1"/>
    <dgm:cxn modelId="{715DB4CB-683A-4D50-A52F-305D8D4D8B1A}" type="presParOf" srcId="{92C9CB60-DA9A-43ED-BBA4-68B719521EC2}" destId="{08748CD1-702F-40A3-ADB2-8ED846500514}" srcOrd="1" destOrd="0" presId="urn:microsoft.com/office/officeart/2005/8/layout/matrix1"/>
    <dgm:cxn modelId="{974CC939-E7EC-4762-8B34-212AD9CC517C}" type="presParOf" srcId="{92C9CB60-DA9A-43ED-BBA4-68B719521EC2}" destId="{02624A1E-ECDD-460A-9561-184053D166C7}" srcOrd="2" destOrd="0" presId="urn:microsoft.com/office/officeart/2005/8/layout/matrix1"/>
    <dgm:cxn modelId="{75403947-D559-426D-BE67-1BFA179D2C88}" type="presParOf" srcId="{92C9CB60-DA9A-43ED-BBA4-68B719521EC2}" destId="{056706CA-B7C0-4031-9553-17A7DB255222}" srcOrd="3" destOrd="0" presId="urn:microsoft.com/office/officeart/2005/8/layout/matrix1"/>
    <dgm:cxn modelId="{11816237-68CA-410E-8C3B-A47A7125258E}" type="presParOf" srcId="{92C9CB60-DA9A-43ED-BBA4-68B719521EC2}" destId="{2C4FEE33-3F5B-4817-AB45-C043A5CB6DDF}" srcOrd="4" destOrd="0" presId="urn:microsoft.com/office/officeart/2005/8/layout/matrix1"/>
    <dgm:cxn modelId="{E002F749-D79C-41A8-9B04-99B57ED37249}" type="presParOf" srcId="{92C9CB60-DA9A-43ED-BBA4-68B719521EC2}" destId="{710DB7B8-D444-4B41-A931-2E0FC14D278E}" srcOrd="5" destOrd="0" presId="urn:microsoft.com/office/officeart/2005/8/layout/matrix1"/>
    <dgm:cxn modelId="{789C780E-AFFF-47F1-A283-705950875E80}" type="presParOf" srcId="{92C9CB60-DA9A-43ED-BBA4-68B719521EC2}" destId="{23A5F0B9-E359-4675-B80D-0E88743FE5B3}" srcOrd="6" destOrd="0" presId="urn:microsoft.com/office/officeart/2005/8/layout/matrix1"/>
    <dgm:cxn modelId="{F0203581-278E-4934-A304-3A62286E5A16}" type="presParOf" srcId="{92C9CB60-DA9A-43ED-BBA4-68B719521EC2}" destId="{E0075A56-2E7E-447B-BB7F-BA88B2292663}" srcOrd="7" destOrd="0" presId="urn:microsoft.com/office/officeart/2005/8/layout/matrix1"/>
    <dgm:cxn modelId="{47FD694B-3530-413C-BFF5-3451FD113E65}" type="presParOf" srcId="{414765F9-4575-4FAE-B7B8-EE37250EC39E}" destId="{555DDA55-5993-4FA8-AD3F-B0BD3AECE95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C75E4-037B-4ECD-918E-FFBBEE326BBE}">
      <dsp:nvSpPr>
        <dsp:cNvPr id="0" name=""/>
        <dsp:cNvSpPr/>
      </dsp:nvSpPr>
      <dsp:spPr>
        <a:xfrm>
          <a:off x="2240" y="96738"/>
          <a:ext cx="3618059" cy="1809032"/>
        </a:xfrm>
        <a:prstGeom prst="rect">
          <a:avLst/>
        </a:prstGeom>
        <a:solidFill>
          <a:srgbClr val="0080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реализовать процесс жизни растения - питание, размножение, длительность жизни и т.д.</a:t>
          </a:r>
        </a:p>
      </dsp:txBody>
      <dsp:txXfrm>
        <a:off x="2240" y="96738"/>
        <a:ext cx="3618059" cy="1809032"/>
      </dsp:txXfrm>
    </dsp:sp>
    <dsp:sp modelId="{DC71D72E-D6E5-44A0-8946-4A5617FEFB8F}">
      <dsp:nvSpPr>
        <dsp:cNvPr id="0" name=""/>
        <dsp:cNvSpPr/>
      </dsp:nvSpPr>
      <dsp:spPr>
        <a:xfrm>
          <a:off x="3920791" y="93096"/>
          <a:ext cx="2175208" cy="1812665"/>
        </a:xfrm>
        <a:prstGeom prst="rect">
          <a:avLst/>
        </a:prstGeom>
        <a:solidFill>
          <a:srgbClr val="0080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связать растение с его средой обитания</a:t>
          </a:r>
        </a:p>
      </dsp:txBody>
      <dsp:txXfrm>
        <a:off x="3920791" y="93096"/>
        <a:ext cx="2175208" cy="1812665"/>
      </dsp:txXfrm>
    </dsp:sp>
    <dsp:sp modelId="{6B517ACF-8189-4AD9-9D43-CDC2B98FC7D9}">
      <dsp:nvSpPr>
        <dsp:cNvPr id="0" name=""/>
        <dsp:cNvSpPr/>
      </dsp:nvSpPr>
      <dsp:spPr>
        <a:xfrm>
          <a:off x="17943" y="2093055"/>
          <a:ext cx="3599985" cy="1809032"/>
        </a:xfrm>
        <a:prstGeom prst="rect">
          <a:avLst/>
        </a:prstGeom>
        <a:solidFill>
          <a:srgbClr val="0080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осуществить взаимодействие организма с растениями другого вида</a:t>
          </a:r>
        </a:p>
      </dsp:txBody>
      <dsp:txXfrm>
        <a:off x="17943" y="2093055"/>
        <a:ext cx="3599985" cy="1809032"/>
      </dsp:txXfrm>
    </dsp:sp>
    <dsp:sp modelId="{AF1CF170-8446-4D41-BDF6-32424E2DA444}">
      <dsp:nvSpPr>
        <dsp:cNvPr id="0" name=""/>
        <dsp:cNvSpPr/>
      </dsp:nvSpPr>
      <dsp:spPr>
        <a:xfrm>
          <a:off x="3906129" y="2100329"/>
          <a:ext cx="2170823" cy="1812665"/>
        </a:xfrm>
        <a:prstGeom prst="rect">
          <a:avLst/>
        </a:prstGeom>
        <a:solidFill>
          <a:srgbClr val="0080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визуализировать процесс</a:t>
          </a:r>
        </a:p>
      </dsp:txBody>
      <dsp:txXfrm>
        <a:off x="3906129" y="2100329"/>
        <a:ext cx="2170823" cy="1812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3B867-8265-4509-A797-E1A9985BDA7A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latin typeface="Century Gothic" panose="020B0502020202020204" pitchFamily="34" charset="0"/>
            </a:rPr>
            <a:t>За один шаг поглощает заданное количество ресурсов</a:t>
          </a:r>
        </a:p>
      </dsp:txBody>
      <dsp:txXfrm rot="5400000">
        <a:off x="0" y="0"/>
        <a:ext cx="3048000" cy="1524000"/>
      </dsp:txXfrm>
    </dsp:sp>
    <dsp:sp modelId="{02624A1E-ECDD-460A-9561-184053D166C7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latin typeface="Century Gothic" panose="020B0502020202020204" pitchFamily="34" charset="0"/>
            </a:rPr>
            <a:t>Умирает от недостатка ресурсов</a:t>
          </a:r>
        </a:p>
      </dsp:txBody>
      <dsp:txXfrm>
        <a:off x="3048000" y="0"/>
        <a:ext cx="3048000" cy="1524000"/>
      </dsp:txXfrm>
    </dsp:sp>
    <dsp:sp modelId="{2C4FEE33-3F5B-4817-AB45-C043A5CB6DDF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latin typeface="Century Gothic" panose="020B0502020202020204" pitchFamily="34" charset="0"/>
            </a:rPr>
            <a:t>Умирает от старости</a:t>
          </a:r>
        </a:p>
      </dsp:txBody>
      <dsp:txXfrm rot="10800000">
        <a:off x="0" y="2539999"/>
        <a:ext cx="3048000" cy="1524000"/>
      </dsp:txXfrm>
    </dsp:sp>
    <dsp:sp modelId="{23A5F0B9-E359-4675-B80D-0E88743FE5B3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latin typeface="Century Gothic" panose="020B0502020202020204" pitchFamily="34" charset="0"/>
            </a:rPr>
            <a:t>Размножается по достижении определённого возраста </a:t>
          </a:r>
        </a:p>
      </dsp:txBody>
      <dsp:txXfrm rot="-5400000">
        <a:off x="3048000" y="2539999"/>
        <a:ext cx="3048000" cy="1524000"/>
      </dsp:txXfrm>
    </dsp:sp>
    <dsp:sp modelId="{555DDA55-5993-4FA8-AD3F-B0BD3AECE959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  <a:latin typeface="Century Gothic" panose="020B0502020202020204" pitchFamily="34" charset="0"/>
            </a:rPr>
            <a:t>Действия растения </a:t>
          </a:r>
        </a:p>
      </dsp:txBody>
      <dsp:txXfrm>
        <a:off x="2183197" y="1573596"/>
        <a:ext cx="1729606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1CA53-38E7-4C8D-8FCB-0589E2ACFB34}" type="datetimeFigureOut">
              <a:rPr lang="ru-RU" smtClean="0"/>
              <a:t>25.12.2019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3870C-0DFB-43B8-906E-C538EC3BD8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56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1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4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1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1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E799-8704-45DE-A726-BCF3A765DEDC}" type="datetimeFigureOut">
              <a:rPr lang="ru-RU" smtClean="0"/>
              <a:pPr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2C98-157F-439C-B660-3DC82187B0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D64CA3-8D77-42C9-B3C3-7CF33F8D2894}"/>
              </a:ext>
            </a:extLst>
          </p:cNvPr>
          <p:cNvGrpSpPr/>
          <p:nvPr/>
        </p:nvGrpSpPr>
        <p:grpSpPr>
          <a:xfrm>
            <a:off x="143784" y="1351724"/>
            <a:ext cx="9019313" cy="4233063"/>
            <a:chOff x="77357" y="1325220"/>
            <a:chExt cx="8794866" cy="4233063"/>
          </a:xfrm>
        </p:grpSpPr>
        <p:pic>
          <p:nvPicPr>
            <p:cNvPr id="6" name="Picture 2" descr="ÐÐ°ÑÑÐ¸Ð½ÐºÐ¸ Ð¿Ð¾ Ð·Ð°Ð¿ÑÐ¾ÑÑ ÑÐ¿Ð±Ð³ÑÑ Ð»Ð¾Ð³Ð¾">
              <a:extLst>
                <a:ext uri="{FF2B5EF4-FFF2-40B4-BE49-F238E27FC236}">
                  <a16:creationId xmlns:a16="http://schemas.microsoft.com/office/drawing/2014/main" id="{06DDB2D6-A8AE-430F-86BB-4B7C3F138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61" y="1325220"/>
              <a:ext cx="2082034" cy="274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BED5870-BA50-4CA0-83A7-D84896860EF1}"/>
                </a:ext>
              </a:extLst>
            </p:cNvPr>
            <p:cNvCxnSpPr/>
            <p:nvPr/>
          </p:nvCxnSpPr>
          <p:spPr>
            <a:xfrm>
              <a:off x="2900863" y="4234844"/>
              <a:ext cx="31478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D10CB5-D228-4EF8-9283-6A0031A75472}"/>
                </a:ext>
              </a:extLst>
            </p:cNvPr>
            <p:cNvSpPr/>
            <p:nvPr/>
          </p:nvSpPr>
          <p:spPr>
            <a:xfrm>
              <a:off x="77357" y="4234844"/>
              <a:ext cx="87948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altLang="ru-RU" sz="40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Языки и методы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38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10-17</a:t>
                </a:r>
              </a:p>
            </p:txBody>
          </p:sp>
        </p:grp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2C6676-E529-4481-AA1E-BA47A3553656}"/>
              </a:ext>
            </a:extLst>
          </p:cNvPr>
          <p:cNvSpPr/>
          <p:nvPr/>
        </p:nvSpPr>
        <p:spPr>
          <a:xfrm>
            <a:off x="3081626" y="142326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емонстрация </a:t>
            </a:r>
          </a:p>
        </p:txBody>
      </p:sp>
      <p:pic>
        <p:nvPicPr>
          <p:cNvPr id="6" name="запись">
            <a:hlinkClick r:id="" action="ppaction://media"/>
            <a:extLst>
              <a:ext uri="{FF2B5EF4-FFF2-40B4-BE49-F238E27FC236}">
                <a16:creationId xmlns:a16="http://schemas.microsoft.com/office/drawing/2014/main" id="{8BF44E35-966D-49B5-819E-A1D252FDE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266" y="1825538"/>
            <a:ext cx="5701198" cy="32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8EDC69-DCBC-4F40-8A91-77DCAFC2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25" y="3247876"/>
            <a:ext cx="4226413" cy="31698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3D446E-BF20-4531-92A2-0713990B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2" y="678233"/>
            <a:ext cx="4226413" cy="3169810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11-17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0D8DF8-30CE-4494-AD64-831010608E96}"/>
              </a:ext>
            </a:extLst>
          </p:cNvPr>
          <p:cNvSpPr txBox="1"/>
          <p:nvPr/>
        </p:nvSpPr>
        <p:spPr>
          <a:xfrm>
            <a:off x="4728806" y="1600892"/>
            <a:ext cx="299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Графики для одного</a:t>
            </a:r>
          </a:p>
          <a:p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вида растения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2779255-BE55-452E-828A-10367826814B}"/>
              </a:ext>
            </a:extLst>
          </p:cNvPr>
          <p:cNvSpPr/>
          <p:nvPr/>
        </p:nvSpPr>
        <p:spPr>
          <a:xfrm>
            <a:off x="502393" y="142326"/>
            <a:ext cx="7806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арактеристики и жизнеспособность растений</a:t>
            </a:r>
          </a:p>
        </p:txBody>
      </p:sp>
    </p:spTree>
    <p:extLst>
      <p:ext uri="{BB962C8B-B14F-4D97-AF65-F5344CB8AC3E}">
        <p14:creationId xmlns:p14="http://schemas.microsoft.com/office/powerpoint/2010/main" val="336354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8AD276B-6277-401B-959F-5EA1F860D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8" y="2019741"/>
            <a:ext cx="4370271" cy="3277703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12-17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0D8DF8-30CE-4494-AD64-831010608E96}"/>
              </a:ext>
            </a:extLst>
          </p:cNvPr>
          <p:cNvSpPr txBox="1"/>
          <p:nvPr/>
        </p:nvSpPr>
        <p:spPr>
          <a:xfrm>
            <a:off x="1420438" y="1066129"/>
            <a:ext cx="688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Конкуренция. Одинаковые характеристики растений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2779255-BE55-452E-828A-10367826814B}"/>
              </a:ext>
            </a:extLst>
          </p:cNvPr>
          <p:cNvSpPr/>
          <p:nvPr/>
        </p:nvSpPr>
        <p:spPr>
          <a:xfrm>
            <a:off x="502393" y="142326"/>
            <a:ext cx="7806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арактеристики и жизнеспособность растений</a:t>
            </a:r>
          </a:p>
        </p:txBody>
      </p:sp>
      <p:pic>
        <p:nvPicPr>
          <p:cNvPr id="23" name="Рисунок 2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57C8D21-9A28-4FAD-AB8F-F7D2D1A06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" y="2019741"/>
            <a:ext cx="4370271" cy="32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13-17</a:t>
                </a:r>
              </a:p>
            </p:txBody>
          </p:sp>
        </p:grp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2C6676-E529-4481-AA1E-BA47A3553656}"/>
              </a:ext>
            </a:extLst>
          </p:cNvPr>
          <p:cNvSpPr/>
          <p:nvPr/>
        </p:nvSpPr>
        <p:spPr>
          <a:xfrm>
            <a:off x="502393" y="142326"/>
            <a:ext cx="7806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арактеристики и жизнеспособность растений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881C6-6451-49EB-A7C8-0EB06563B7F8}"/>
              </a:ext>
            </a:extLst>
          </p:cNvPr>
          <p:cNvSpPr txBox="1"/>
          <p:nvPr/>
        </p:nvSpPr>
        <p:spPr>
          <a:xfrm>
            <a:off x="1172247" y="977048"/>
            <a:ext cx="702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Взаимодействие растений при симбиозе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r>
              <a:rPr lang="ru-RU" dirty="0">
                <a:latin typeface="Century Gothic" panose="020B0502020202020204" pitchFamily="34" charset="0"/>
              </a:rPr>
              <a:t>В данном случае в каждой клетке поля 11 ресурсов…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4D51D6-D34A-4EF6-A6B5-FCB8EF8F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08" y="1754387"/>
            <a:ext cx="6428384" cy="48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6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14-17</a:t>
                </a:r>
              </a:p>
            </p:txBody>
          </p:sp>
        </p:grp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2C6676-E529-4481-AA1E-BA47A3553656}"/>
              </a:ext>
            </a:extLst>
          </p:cNvPr>
          <p:cNvSpPr/>
          <p:nvPr/>
        </p:nvSpPr>
        <p:spPr>
          <a:xfrm>
            <a:off x="502393" y="142326"/>
            <a:ext cx="7806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арактеристики и жизнеспособность растений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881C6-6451-49EB-A7C8-0EB06563B7F8}"/>
              </a:ext>
            </a:extLst>
          </p:cNvPr>
          <p:cNvSpPr txBox="1"/>
          <p:nvPr/>
        </p:nvSpPr>
        <p:spPr>
          <a:xfrm>
            <a:off x="1459780" y="991516"/>
            <a:ext cx="622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…а здесь — 20 ресурсов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EEA10-F65A-4B41-8C00-E963CB51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04" y="1748373"/>
            <a:ext cx="6462791" cy="48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15-17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EA96A1-4BC8-48F1-92E2-6558AE4EFC78}"/>
              </a:ext>
            </a:extLst>
          </p:cNvPr>
          <p:cNvSpPr/>
          <p:nvPr/>
        </p:nvSpPr>
        <p:spPr>
          <a:xfrm>
            <a:off x="3864767" y="491334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A899-1503-4E65-B861-C3B465F2B0EF}"/>
              </a:ext>
            </a:extLst>
          </p:cNvPr>
          <p:cNvSpPr txBox="1"/>
          <p:nvPr/>
        </p:nvSpPr>
        <p:spPr>
          <a:xfrm>
            <a:off x="1269600" y="1575070"/>
            <a:ext cx="66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В результате работы решены следующие задачи: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821B9-C24E-4EAD-BD5A-D341DA296143}"/>
              </a:ext>
            </a:extLst>
          </p:cNvPr>
          <p:cNvSpPr txBox="1"/>
          <p:nvPr/>
        </p:nvSpPr>
        <p:spPr>
          <a:xfrm>
            <a:off x="792941" y="2595470"/>
            <a:ext cx="7558118" cy="166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Жизнедеятельность растения одного вида (в любых условиях)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Конкуренция между несколькими видами организмов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Симбиоз двух видов растений</a:t>
            </a:r>
          </a:p>
        </p:txBody>
      </p:sp>
    </p:spTree>
    <p:extLst>
      <p:ext uri="{BB962C8B-B14F-4D97-AF65-F5344CB8AC3E}">
        <p14:creationId xmlns:p14="http://schemas.microsoft.com/office/powerpoint/2010/main" val="343363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16-17</a:t>
                </a:r>
                <a:endParaRPr lang="ru-RU" sz="1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EA96A1-4BC8-48F1-92E2-6558AE4EFC78}"/>
              </a:ext>
            </a:extLst>
          </p:cNvPr>
          <p:cNvSpPr/>
          <p:nvPr/>
        </p:nvSpPr>
        <p:spPr>
          <a:xfrm>
            <a:off x="3846905" y="491991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ыводы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8A995-E989-44F8-A58A-2D77B641ADE6}"/>
              </a:ext>
            </a:extLst>
          </p:cNvPr>
          <p:cNvSpPr txBox="1"/>
          <p:nvPr/>
        </p:nvSpPr>
        <p:spPr>
          <a:xfrm>
            <a:off x="1039907" y="1472074"/>
            <a:ext cx="382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Ближайшие перспективы: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3B644-B532-418D-BFE1-19C2FB615EF1}"/>
              </a:ext>
            </a:extLst>
          </p:cNvPr>
          <p:cNvSpPr txBox="1"/>
          <p:nvPr/>
        </p:nvSpPr>
        <p:spPr>
          <a:xfrm flipH="1">
            <a:off x="1039907" y="2391646"/>
            <a:ext cx="640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Определение наилучших условий для жизни растений — как в одиночестве, так и при симбиозе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3D13CA9-DE97-46AB-9AFB-AF2835790B31}"/>
              </a:ext>
            </a:extLst>
          </p:cNvPr>
          <p:cNvSpPr/>
          <p:nvPr/>
        </p:nvSpPr>
        <p:spPr>
          <a:xfrm>
            <a:off x="788781" y="2519083"/>
            <a:ext cx="152400" cy="125506"/>
          </a:xfrm>
          <a:prstGeom prst="round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9A3306E-1FC4-4DCD-A7FE-0DE24DD07A95}"/>
              </a:ext>
            </a:extLst>
          </p:cNvPr>
          <p:cNvSpPr/>
          <p:nvPr/>
        </p:nvSpPr>
        <p:spPr>
          <a:xfrm>
            <a:off x="788781" y="3778624"/>
            <a:ext cx="152400" cy="125506"/>
          </a:xfrm>
          <a:prstGeom prst="round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1A4C-B593-4893-B3F2-386273770157}"/>
              </a:ext>
            </a:extLst>
          </p:cNvPr>
          <p:cNvSpPr txBox="1"/>
          <p:nvPr/>
        </p:nvSpPr>
        <p:spPr>
          <a:xfrm flipH="1">
            <a:off x="1030942" y="3655669"/>
            <a:ext cx="640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Добавления к правилам: новые параметры и возможности для растений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9647D-934C-4E90-9E53-2ECD8F9BF9C0}"/>
              </a:ext>
            </a:extLst>
          </p:cNvPr>
          <p:cNvSpPr txBox="1"/>
          <p:nvPr/>
        </p:nvSpPr>
        <p:spPr>
          <a:xfrm flipH="1">
            <a:off x="1030942" y="4919692"/>
            <a:ext cx="640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Улучшение интерфейса 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727CCE3-8EA3-49E9-AD22-DF77C4FEB73D}"/>
              </a:ext>
            </a:extLst>
          </p:cNvPr>
          <p:cNvSpPr/>
          <p:nvPr/>
        </p:nvSpPr>
        <p:spPr>
          <a:xfrm>
            <a:off x="788781" y="5038165"/>
            <a:ext cx="152400" cy="125506"/>
          </a:xfrm>
          <a:prstGeom prst="round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14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DB5C9-0767-4ED8-9FAB-288E72B797FC}"/>
              </a:ext>
            </a:extLst>
          </p:cNvPr>
          <p:cNvGrpSpPr/>
          <p:nvPr/>
        </p:nvGrpSpPr>
        <p:grpSpPr>
          <a:xfrm>
            <a:off x="0" y="168448"/>
            <a:ext cx="9143999" cy="6469007"/>
            <a:chOff x="0" y="168448"/>
            <a:chExt cx="9143999" cy="646900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0A245BB-3ABA-4CB0-9720-62B0DB01501F}"/>
                </a:ext>
              </a:extLst>
            </p:cNvPr>
            <p:cNvSpPr/>
            <p:nvPr/>
          </p:nvSpPr>
          <p:spPr>
            <a:xfrm>
              <a:off x="126331" y="168448"/>
              <a:ext cx="8869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Санкт-Петербургский государственный экономический университет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9AC09C4-058E-4A6E-8C20-EEF902185128}"/>
                </a:ext>
              </a:extLst>
            </p:cNvPr>
            <p:cNvSpPr/>
            <p:nvPr/>
          </p:nvSpPr>
          <p:spPr>
            <a:xfrm>
              <a:off x="197861" y="500031"/>
              <a:ext cx="88813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</p:txBody>
        </p:sp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399FD000-E324-48E6-9F6A-1A45ABDB7C75}"/>
                </a:ext>
              </a:extLst>
            </p:cNvPr>
            <p:cNvSpPr txBox="1">
              <a:spLocks/>
            </p:cNvSpPr>
            <p:nvPr/>
          </p:nvSpPr>
          <p:spPr>
            <a:xfrm>
              <a:off x="300524" y="4067582"/>
              <a:ext cx="8650152" cy="839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40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Спасибо за внимание!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38FF054-3C90-438A-A2F0-2D003B20E766}"/>
                </a:ext>
              </a:extLst>
            </p:cNvPr>
            <p:cNvSpPr/>
            <p:nvPr/>
          </p:nvSpPr>
          <p:spPr>
            <a:xfrm>
              <a:off x="0" y="5968041"/>
              <a:ext cx="9143999" cy="6694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191023, Санкт-Петербург, наб. канала Грибоедова, 30/32, аудитория 3064</a:t>
              </a: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E-mail: </a:t>
              </a:r>
              <a:r>
                <a:rPr lang="en-US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fipm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@</a:t>
              </a:r>
              <a:r>
                <a:rPr lang="ru-RU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unecon.ru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https://unecon.ru/fakultety/fakultet-informatiki-i-prikladnoy-matematiki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18F5B2D-3D9D-49EB-AFF2-6B09DC6DF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19"/>
            <a:stretch/>
          </p:blipFill>
          <p:spPr>
            <a:xfrm>
              <a:off x="3384824" y="1664049"/>
              <a:ext cx="2193300" cy="249783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5FB1C21-A08C-42D7-BBE0-795E5A6EC9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89" y="507002"/>
              <a:ext cx="7146758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56FE2EB-240E-4311-A23C-2BE7980617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91" y="5881107"/>
              <a:ext cx="9023215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69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1AC13-C231-41D0-B149-CC4E7A6FBFDD}"/>
              </a:ext>
            </a:extLst>
          </p:cNvPr>
          <p:cNvSpPr/>
          <p:nvPr/>
        </p:nvSpPr>
        <p:spPr>
          <a:xfrm>
            <a:off x="486911" y="1429773"/>
            <a:ext cx="7776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altLang="ru-RU" sz="2800" b="1" dirty="0">
                <a:latin typeface="Century Gothic" panose="020B0502020202020204" pitchFamily="34" charset="0"/>
              </a:rPr>
              <a:t>оделирование биологической системы</a:t>
            </a:r>
          </a:p>
          <a:p>
            <a:r>
              <a:rPr lang="ru-RU" altLang="ru-RU" sz="2800" b="1" dirty="0">
                <a:latin typeface="Century Gothic" panose="020B0502020202020204" pitchFamily="34" charset="0"/>
              </a:rPr>
              <a:t>с ограниченными условиями</a:t>
            </a:r>
            <a:endParaRPr lang="ru-RU" sz="2800" b="1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7D5C1A-49D9-4A7C-AA04-D445AB019599}"/>
              </a:ext>
            </a:extLst>
          </p:cNvPr>
          <p:cNvGrpSpPr/>
          <p:nvPr/>
        </p:nvGrpSpPr>
        <p:grpSpPr>
          <a:xfrm>
            <a:off x="3918858" y="0"/>
            <a:ext cx="5261312" cy="6858004"/>
            <a:chOff x="3918858" y="0"/>
            <a:chExt cx="5261312" cy="685800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5096571-04BE-485C-9381-DF5D7B8BF516}"/>
                </a:ext>
              </a:extLst>
            </p:cNvPr>
            <p:cNvGrpSpPr/>
            <p:nvPr/>
          </p:nvGrpSpPr>
          <p:grpSpPr>
            <a:xfrm>
              <a:off x="8606689" y="0"/>
              <a:ext cx="573481" cy="6858004"/>
              <a:chOff x="8606689" y="0"/>
              <a:chExt cx="573481" cy="6858004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96C3116-9A4B-4BF9-A668-C48A032A5BF8}"/>
                  </a:ext>
                </a:extLst>
              </p:cNvPr>
              <p:cNvSpPr/>
              <p:nvPr/>
            </p:nvSpPr>
            <p:spPr>
              <a:xfrm>
                <a:off x="8606689" y="0"/>
                <a:ext cx="50400" cy="6858000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07F15DB-792A-4161-9F27-034CD5AC3E83}"/>
                  </a:ext>
                </a:extLst>
              </p:cNvPr>
              <p:cNvSpPr/>
              <p:nvPr/>
            </p:nvSpPr>
            <p:spPr>
              <a:xfrm>
                <a:off x="8651741" y="0"/>
                <a:ext cx="492258" cy="6858004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AA4159A-83E2-476A-8BF2-8E950DBDD04E}"/>
                  </a:ext>
                </a:extLst>
              </p:cNvPr>
              <p:cNvGrpSpPr/>
              <p:nvPr/>
            </p:nvGrpSpPr>
            <p:grpSpPr>
              <a:xfrm>
                <a:off x="8615572" y="97490"/>
                <a:ext cx="564598" cy="702810"/>
                <a:chOff x="8516550" y="20743"/>
                <a:chExt cx="604307" cy="738649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F7874333-6671-441C-9BE8-AAEBCE68E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9"/>
                <a:stretch/>
              </p:blipFill>
              <p:spPr>
                <a:xfrm>
                  <a:off x="8623670" y="20743"/>
                  <a:ext cx="390066" cy="4146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EC038E-F993-4C8F-9611-B6864C773B1A}"/>
                    </a:ext>
                  </a:extLst>
                </p:cNvPr>
                <p:cNvSpPr txBox="1"/>
                <p:nvPr/>
              </p:nvSpPr>
              <p:spPr>
                <a:xfrm>
                  <a:off x="8516550" y="382840"/>
                  <a:ext cx="604307" cy="1940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6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unecon.ru</a:t>
                  </a:r>
                  <a:endParaRPr lang="ru-RU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EB4255-931E-45E2-A64D-C544A2300EF7}"/>
                    </a:ext>
                  </a:extLst>
                </p:cNvPr>
                <p:cNvSpPr txBox="1"/>
                <p:nvPr/>
              </p:nvSpPr>
              <p:spPr>
                <a:xfrm>
                  <a:off x="8516550" y="500615"/>
                  <a:ext cx="568367" cy="2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0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02-17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B28C4-88B9-431F-8458-7273803B957D}"/>
                </a:ext>
              </a:extLst>
            </p:cNvPr>
            <p:cNvSpPr txBox="1"/>
            <p:nvPr/>
          </p:nvSpPr>
          <p:spPr>
            <a:xfrm>
              <a:off x="3918858" y="3180006"/>
              <a:ext cx="4609454" cy="29854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БАКАЛАВРИАТ</a:t>
              </a:r>
              <a:endParaRPr lang="en-US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Направление подготовки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01.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.0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2</a:t>
              </a:r>
              <a:b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</a:b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Группа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ПМ – 1801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Студенты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Сайков Константин Александрович,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 err="1">
                  <a:latin typeface="Century Gothic" panose="020B0502020202020204" pitchFamily="34" charset="0"/>
                  <a:cs typeface="Times New Roman" panose="02020603050405020304" pitchFamily="18" charset="0"/>
                </a:rPr>
                <a:t>Эсмурзиев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Алексей Александрович </a:t>
              </a:r>
            </a:p>
            <a:p>
              <a:pPr>
                <a:lnSpc>
                  <a:spcPts val="1800"/>
                </a:lnSpc>
              </a:pPr>
              <a:endParaRPr lang="ru-RU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Руководитель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старший преподаватель, Фёдоров Д.Ю.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07096AC-7D1B-49A9-AB14-FCE00252EC75}"/>
              </a:ext>
            </a:extLst>
          </p:cNvPr>
          <p:cNvCxnSpPr>
            <a:cxnSpLocks/>
          </p:cNvCxnSpPr>
          <p:nvPr/>
        </p:nvCxnSpPr>
        <p:spPr>
          <a:xfrm>
            <a:off x="3918858" y="5603254"/>
            <a:ext cx="4490052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6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03-17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7D1E1F-A1A4-4AC9-8749-DD2FE1A4CD8E}"/>
              </a:ext>
            </a:extLst>
          </p:cNvPr>
          <p:cNvSpPr/>
          <p:nvPr/>
        </p:nvSpPr>
        <p:spPr>
          <a:xfrm>
            <a:off x="3408059" y="534351"/>
            <a:ext cx="2327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С</a:t>
            </a:r>
            <a:r>
              <a:rPr lang="ru-RU" altLang="ru-RU" sz="2400" b="1" dirty="0">
                <a:latin typeface="Century Gothic" panose="020B0502020202020204" pitchFamily="34" charset="0"/>
              </a:rPr>
              <a:t>одержание </a:t>
            </a:r>
            <a:endParaRPr lang="ru-RU" sz="24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43299" y="1833545"/>
            <a:ext cx="6498473" cy="310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Цели и задачи работы</a:t>
            </a: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Правила и ограничения</a:t>
            </a: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Хранение и использование данных</a:t>
            </a: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Визуализация</a:t>
            </a: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Демонстрация </a:t>
            </a: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Характеристики и жизнеспособность растений</a:t>
            </a:r>
          </a:p>
          <a:p>
            <a:pPr indent="-342900">
              <a:lnSpc>
                <a:spcPct val="150000"/>
              </a:lnSpc>
              <a:spcBef>
                <a:spcPts val="51"/>
              </a:spcBef>
              <a:spcAft>
                <a:spcPts val="51"/>
              </a:spcAft>
              <a:buFont typeface="+mj-lt"/>
              <a:buAutoNum type="arabicPeriod"/>
            </a:pPr>
            <a:r>
              <a:rPr lang="ru-RU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16701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04-17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7D1E1F-A1A4-4AC9-8749-DD2FE1A4CD8E}"/>
              </a:ext>
            </a:extLst>
          </p:cNvPr>
          <p:cNvSpPr/>
          <p:nvPr/>
        </p:nvSpPr>
        <p:spPr>
          <a:xfrm>
            <a:off x="2670678" y="323246"/>
            <a:ext cx="3802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</a:t>
            </a:r>
            <a:r>
              <a:rPr lang="ru-RU" altLang="ru-RU" sz="2400" b="1" dirty="0">
                <a:latin typeface="Century Gothic" panose="020B0502020202020204" pitchFamily="34" charset="0"/>
              </a:rPr>
              <a:t>ели и задачи работы 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A86BB-54A0-4E2C-9D78-3EA300A85BD1}"/>
              </a:ext>
            </a:extLst>
          </p:cNvPr>
          <p:cNvSpPr txBox="1"/>
          <p:nvPr/>
        </p:nvSpPr>
        <p:spPr>
          <a:xfrm>
            <a:off x="486911" y="989426"/>
            <a:ext cx="78984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Цель</a:t>
            </a:r>
            <a:r>
              <a:rPr lang="ru-RU" dirty="0">
                <a:latin typeface="Century Gothic" panose="020B0502020202020204" pitchFamily="34" charset="0"/>
              </a:rPr>
              <a:t>: построить биологическую модель жизни и взаимодействия   	    живых организмов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AA9DC05C-943F-4EF5-ACAF-17E3A7DF6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354503"/>
              </p:ext>
            </p:extLst>
          </p:nvPr>
        </p:nvGraphicFramePr>
        <p:xfrm>
          <a:off x="1524000" y="24761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6982E0-884C-4E54-8ACC-70AA11DAE0B7}"/>
              </a:ext>
            </a:extLst>
          </p:cNvPr>
          <p:cNvSpPr txBox="1"/>
          <p:nvPr/>
        </p:nvSpPr>
        <p:spPr>
          <a:xfrm>
            <a:off x="486911" y="2106788"/>
            <a:ext cx="67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Для этого необходимо выполнить следующие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414623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Century Gothic" panose="020B0502020202020204" pitchFamily="34" charset="0"/>
              </a:endParaRPr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05-17</a:t>
                </a:r>
              </a:p>
            </p:txBody>
          </p:sp>
        </p:grpSp>
      </p:grpSp>
      <p:sp>
        <p:nvSpPr>
          <p:cNvPr id="9" name="Прямоугольник 8"/>
          <p:cNvSpPr/>
          <p:nvPr/>
        </p:nvSpPr>
        <p:spPr>
          <a:xfrm>
            <a:off x="1005840" y="448865"/>
            <a:ext cx="713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П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равила и ограничения</a:t>
            </a:r>
          </a:p>
        </p:txBody>
      </p:sp>
      <p:sp>
        <p:nvSpPr>
          <p:cNvPr id="5126" name="AutoShape 6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entury Gothic" panose="020B0502020202020204" pitchFamily="34" charset="0"/>
            </a:endParaRPr>
          </a:p>
        </p:txBody>
      </p:sp>
      <p:sp>
        <p:nvSpPr>
          <p:cNvPr id="5128" name="AutoShape 8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entury Gothic" panose="020B0502020202020204" pitchFamily="34" charset="0"/>
            </a:endParaRPr>
          </a:p>
        </p:txBody>
      </p:sp>
      <p:sp>
        <p:nvSpPr>
          <p:cNvPr id="5130" name="AutoShape 10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entury Gothic" panose="020B0502020202020204" pitchFamily="34" charset="0"/>
            </a:endParaRPr>
          </a:p>
        </p:txBody>
      </p:sp>
      <p:sp>
        <p:nvSpPr>
          <p:cNvPr id="5132" name="AutoShape 12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CA33D-7DF3-4538-A138-80978AFA851C}"/>
              </a:ext>
            </a:extLst>
          </p:cNvPr>
          <p:cNvSpPr txBox="1"/>
          <p:nvPr/>
        </p:nvSpPr>
        <p:spPr>
          <a:xfrm>
            <a:off x="307975" y="1368981"/>
            <a:ext cx="7759651" cy="388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240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В одной клетке — не более одного организма</a:t>
            </a:r>
          </a:p>
          <a:p>
            <a:pPr marL="360000" indent="-3240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Поле содержит определённое число ресурсов (в том числе, 0 ресурсов) для питания растений </a:t>
            </a:r>
          </a:p>
          <a:p>
            <a:pPr marL="360000" indent="-3240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Несколько видов растений; несколько видов ресурсов</a:t>
            </a:r>
          </a:p>
          <a:p>
            <a:pPr marL="360000" indent="-3240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Параметры растений (масса, здоровье, репродуктивный возраст) и ресурсов (количество, вид) задаются пользователем</a:t>
            </a:r>
          </a:p>
        </p:txBody>
      </p:sp>
    </p:spTree>
    <p:extLst>
      <p:ext uri="{BB962C8B-B14F-4D97-AF65-F5344CB8AC3E}">
        <p14:creationId xmlns:p14="http://schemas.microsoft.com/office/powerpoint/2010/main" val="18177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06-17</a:t>
                </a:r>
              </a:p>
            </p:txBody>
          </p:sp>
        </p:grpSp>
      </p:grpSp>
      <p:sp>
        <p:nvSpPr>
          <p:cNvPr id="5126" name="AutoShape 6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28" name="AutoShape 8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30" name="AutoShape 10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32" name="AutoShape 12" descr="ÐÐ°ÑÑÐ¸Ð½ÐºÐ¸ Ð¿Ð¾ Ð·Ð°Ð¿ÑÐ¾ÑÑ Ð´Ð¶ Ð´ÑÑ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0126E-02DC-4038-A4C5-27B8CFEFE091}"/>
              </a:ext>
            </a:extLst>
          </p:cNvPr>
          <p:cNvSpPr txBox="1"/>
          <p:nvPr/>
        </p:nvSpPr>
        <p:spPr>
          <a:xfrm>
            <a:off x="3460251" y="1164791"/>
            <a:ext cx="164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Действия растений 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39FCB7D-F0D0-42E5-8798-601DF128F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619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4C8D01-CE9C-46EF-8108-E5B315BF3C6D}"/>
              </a:ext>
            </a:extLst>
          </p:cNvPr>
          <p:cNvSpPr/>
          <p:nvPr/>
        </p:nvSpPr>
        <p:spPr>
          <a:xfrm>
            <a:off x="1005840" y="446356"/>
            <a:ext cx="713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П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равила и ограничения</a:t>
            </a:r>
          </a:p>
        </p:txBody>
      </p:sp>
    </p:spTree>
    <p:extLst>
      <p:ext uri="{BB962C8B-B14F-4D97-AF65-F5344CB8AC3E}">
        <p14:creationId xmlns:p14="http://schemas.microsoft.com/office/powerpoint/2010/main" val="356800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07-17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EA96A1-4BC8-48F1-92E2-6558AE4EFC78}"/>
              </a:ext>
            </a:extLst>
          </p:cNvPr>
          <p:cNvSpPr/>
          <p:nvPr/>
        </p:nvSpPr>
        <p:spPr>
          <a:xfrm>
            <a:off x="1705676" y="491991"/>
            <a:ext cx="573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ранение и использование данных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09E934-F193-490C-BDDC-061069C15F4E}"/>
              </a:ext>
            </a:extLst>
          </p:cNvPr>
          <p:cNvSpPr/>
          <p:nvPr/>
        </p:nvSpPr>
        <p:spPr>
          <a:xfrm>
            <a:off x="486911" y="2394675"/>
            <a:ext cx="2720244" cy="2430948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[[x,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y,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z,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l-GR" dirty="0">
                <a:latin typeface="Century Gothic" panose="020B0502020202020204" pitchFamily="34" charset="0"/>
              </a:rPr>
              <a:t>φ</a:t>
            </a:r>
            <a:r>
              <a:rPr lang="en-US" dirty="0">
                <a:latin typeface="Century Gothic" panose="020B0502020202020204" pitchFamily="34" charset="0"/>
              </a:rPr>
              <a:t>,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t]</a:t>
            </a:r>
            <a:r>
              <a:rPr lang="ru-RU" dirty="0">
                <a:latin typeface="Century Gothic" panose="020B0502020202020204" pitchFamily="34" charset="0"/>
              </a:rPr>
              <a:t>, …</a:t>
            </a:r>
            <a:r>
              <a:rPr lang="en-US" dirty="0">
                <a:latin typeface="Century Gothic" panose="020B0502020202020204" pitchFamily="34" charset="0"/>
              </a:rPr>
              <a:t>]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x) </a:t>
            </a:r>
            <a:r>
              <a:rPr lang="ru-RU" dirty="0">
                <a:latin typeface="Century Gothic" panose="020B0502020202020204" pitchFamily="34" charset="0"/>
              </a:rPr>
              <a:t>Первая координата </a:t>
            </a:r>
          </a:p>
          <a:p>
            <a:r>
              <a:rPr lang="en-US" dirty="0">
                <a:latin typeface="Century Gothic" panose="020B0502020202020204" pitchFamily="34" charset="0"/>
              </a:rPr>
              <a:t>y) </a:t>
            </a:r>
            <a:r>
              <a:rPr lang="ru-RU" dirty="0">
                <a:latin typeface="Century Gothic" panose="020B0502020202020204" pitchFamily="34" charset="0"/>
              </a:rPr>
              <a:t>Вторая координата</a:t>
            </a:r>
          </a:p>
          <a:p>
            <a:r>
              <a:rPr lang="en-US" dirty="0">
                <a:latin typeface="Century Gothic" panose="020B0502020202020204" pitchFamily="34" charset="0"/>
              </a:rPr>
              <a:t>z) </a:t>
            </a:r>
            <a:r>
              <a:rPr lang="ru-RU" dirty="0">
                <a:latin typeface="Century Gothic" panose="020B0502020202020204" pitchFamily="34" charset="0"/>
              </a:rPr>
              <a:t>Номер вида</a:t>
            </a:r>
          </a:p>
          <a:p>
            <a:r>
              <a:rPr lang="el-GR" dirty="0">
                <a:latin typeface="Century Gothic" panose="020B0502020202020204" pitchFamily="34" charset="0"/>
              </a:rPr>
              <a:t>φ</a:t>
            </a:r>
            <a:r>
              <a:rPr lang="en-US" dirty="0">
                <a:latin typeface="Century Gothic" panose="020B0502020202020204" pitchFamily="34" charset="0"/>
              </a:rPr>
              <a:t>) </a:t>
            </a:r>
            <a:r>
              <a:rPr lang="ru-RU" dirty="0">
                <a:latin typeface="Century Gothic" panose="020B0502020202020204" pitchFamily="34" charset="0"/>
              </a:rPr>
              <a:t>Такт</a:t>
            </a:r>
          </a:p>
          <a:p>
            <a:r>
              <a:rPr lang="en-US" dirty="0">
                <a:latin typeface="Century Gothic" panose="020B0502020202020204" pitchFamily="34" charset="0"/>
              </a:rPr>
              <a:t>t) </a:t>
            </a:r>
            <a:r>
              <a:rPr lang="ru-RU" dirty="0">
                <a:latin typeface="Century Gothic" panose="020B0502020202020204" pitchFamily="34" charset="0"/>
              </a:rPr>
              <a:t>Текущая масса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D32F7B1-DB6F-45B6-8AFE-2437AD685C78}"/>
              </a:ext>
            </a:extLst>
          </p:cNvPr>
          <p:cNvSpPr/>
          <p:nvPr/>
        </p:nvSpPr>
        <p:spPr>
          <a:xfrm>
            <a:off x="5293882" y="2394676"/>
            <a:ext cx="2951997" cy="2430948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FBF0A-C8C2-411E-9285-D102A396E4C3}"/>
              </a:ext>
            </a:extLst>
          </p:cNvPr>
          <p:cNvSpPr txBox="1"/>
          <p:nvPr/>
        </p:nvSpPr>
        <p:spPr>
          <a:xfrm>
            <a:off x="5336209" y="2444791"/>
            <a:ext cx="29418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[[a,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e,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f]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, …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]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Начальная масса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Сколько ест (за такт)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Количество жизни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Размножение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Количество семян </a:t>
            </a:r>
          </a:p>
          <a:p>
            <a:pPr marL="342900" indent="-342900">
              <a:buClr>
                <a:schemeClr val="bg1"/>
              </a:buClr>
              <a:buFont typeface="+mj-lt"/>
              <a:buAutoNum type="alphaLcParenR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Номер вида почвы 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/>
          </a:p>
        </p:txBody>
      </p: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D6E21DEE-BF90-4D2F-A3B6-EB89F92E6F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08456" y="-66748"/>
            <a:ext cx="1" cy="4922848"/>
          </a:xfrm>
          <a:prstGeom prst="curvedConnector3">
            <a:avLst>
              <a:gd name="adj1" fmla="val -22860000000"/>
            </a:avLst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2630C3-3255-43E0-B75D-40A7D182787A}"/>
              </a:ext>
            </a:extLst>
          </p:cNvPr>
          <p:cNvSpPr txBox="1"/>
          <p:nvPr/>
        </p:nvSpPr>
        <p:spPr>
          <a:xfrm>
            <a:off x="2146783" y="1351000"/>
            <a:ext cx="485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Списки характеристик всех растений. </a:t>
            </a:r>
          </a:p>
          <a:p>
            <a:r>
              <a:rPr lang="ru-RU" dirty="0">
                <a:latin typeface="Century Gothic" panose="020B0502020202020204" pitchFamily="34" charset="0"/>
              </a:rPr>
              <a:t>Связаны по номеру вида </a:t>
            </a:r>
            <a:r>
              <a:rPr lang="en-US" dirty="0">
                <a:latin typeface="Century Gothic" panose="020B0502020202020204" pitchFamily="34" charset="0"/>
              </a:rPr>
              <a:t>z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EAE4E7-C0B1-4E26-B771-95753E8ADC29}"/>
              </a:ext>
            </a:extLst>
          </p:cNvPr>
          <p:cNvSpPr txBox="1"/>
          <p:nvPr/>
        </p:nvSpPr>
        <p:spPr>
          <a:xfrm>
            <a:off x="486911" y="4957018"/>
            <a:ext cx="289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Параметры каждого определённого растения (динамические значения)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B59F80-724B-4740-A334-8D24DAC1E585}"/>
              </a:ext>
            </a:extLst>
          </p:cNvPr>
          <p:cNvSpPr txBox="1"/>
          <p:nvPr/>
        </p:nvSpPr>
        <p:spPr>
          <a:xfrm>
            <a:off x="5292435" y="4957018"/>
            <a:ext cx="3029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Данные о видах растений (статические значения)</a:t>
            </a:r>
          </a:p>
        </p:txBody>
      </p:sp>
    </p:spTree>
    <p:extLst>
      <p:ext uri="{BB962C8B-B14F-4D97-AF65-F5344CB8AC3E}">
        <p14:creationId xmlns:p14="http://schemas.microsoft.com/office/powerpoint/2010/main" val="195460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08-17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5E4673-A0A0-4990-8F35-5C9BF0D90206}"/>
              </a:ext>
            </a:extLst>
          </p:cNvPr>
          <p:cNvSpPr txBox="1"/>
          <p:nvPr/>
        </p:nvSpPr>
        <p:spPr>
          <a:xfrm>
            <a:off x="972938" y="1900659"/>
            <a:ext cx="6256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— </a:t>
            </a:r>
            <a:r>
              <a:rPr lang="ru-RU" sz="1600" dirty="0">
                <a:latin typeface="Century Gothic" panose="020B0502020202020204" pitchFamily="34" charset="0"/>
              </a:rPr>
              <a:t>двумерное поле, состоящее из ресурсов для растений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67F00-ECDD-4733-81C8-B169A7F7BC67}"/>
              </a:ext>
            </a:extLst>
          </p:cNvPr>
          <p:cNvSpPr txBox="1"/>
          <p:nvPr/>
        </p:nvSpPr>
        <p:spPr>
          <a:xfrm>
            <a:off x="972938" y="3704663"/>
            <a:ext cx="6865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— </a:t>
            </a:r>
            <a:r>
              <a:rPr lang="ru-RU" sz="1600" dirty="0">
                <a:latin typeface="Century Gothic" panose="020B0502020202020204" pitchFamily="34" charset="0"/>
              </a:rPr>
              <a:t>поле, каждая ячейка которого содержит номер вида ресурса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781D8F-6B51-4335-AED7-47A9416A9C86}"/>
                  </a:ext>
                </a:extLst>
              </p:cNvPr>
              <p:cNvSpPr txBox="1"/>
              <p:nvPr/>
            </p:nvSpPr>
            <p:spPr>
              <a:xfrm>
                <a:off x="860954" y="1411159"/>
                <a:ext cx="7422092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𝑝𝑜𝑙𝑒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𝑥𝑛𝑛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≥0}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781D8F-6B51-4335-AED7-47A9416A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4" y="1411159"/>
                <a:ext cx="7422092" cy="404983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A210BB0-6947-43A6-B952-DC9B68A5762A}"/>
                  </a:ext>
                </a:extLst>
              </p:cNvPr>
              <p:cNvSpPr/>
              <p:nvPr/>
            </p:nvSpPr>
            <p:spPr>
              <a:xfrm>
                <a:off x="1031592" y="2934950"/>
                <a:ext cx="6815203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;1}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A210BB0-6947-43A6-B952-DC9B68A57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92" y="2934950"/>
                <a:ext cx="6815203" cy="681982"/>
              </a:xfrm>
              <a:prstGeom prst="rect">
                <a:avLst/>
              </a:prstGeom>
              <a:blipFill>
                <a:blip r:embed="rId4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D86FB7E-10F3-46B3-9418-D439293FDDDE}"/>
              </a:ext>
            </a:extLst>
          </p:cNvPr>
          <p:cNvSpPr txBox="1"/>
          <p:nvPr/>
        </p:nvSpPr>
        <p:spPr>
          <a:xfrm>
            <a:off x="1189599" y="4848334"/>
            <a:ext cx="676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Значения обоих полей задаются пользователем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0445D16-8020-4D70-A551-2B8C9F8572B6}"/>
              </a:ext>
            </a:extLst>
          </p:cNvPr>
          <p:cNvSpPr/>
          <p:nvPr/>
        </p:nvSpPr>
        <p:spPr>
          <a:xfrm>
            <a:off x="914209" y="4974389"/>
            <a:ext cx="117384" cy="11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9343A3-4938-4C59-ACC3-FDF36A59DA08}"/>
              </a:ext>
            </a:extLst>
          </p:cNvPr>
          <p:cNvSpPr/>
          <p:nvPr/>
        </p:nvSpPr>
        <p:spPr>
          <a:xfrm>
            <a:off x="1705676" y="491991"/>
            <a:ext cx="573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Х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ранение и использование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4404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Century Gothic" panose="020B0502020202020204" pitchFamily="34" charset="0"/>
              </a:endParaRPr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entury Gothic" panose="020B0502020202020204" pitchFamily="34" charset="0"/>
              </a:endParaRPr>
            </a:p>
          </p:txBody>
        </p:sp>
        <p:grpSp>
          <p:nvGrpSpPr>
            <p:cNvPr id="4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09-17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EA96A1-4BC8-48F1-92E2-6558AE4EFC78}"/>
              </a:ext>
            </a:extLst>
          </p:cNvPr>
          <p:cNvSpPr/>
          <p:nvPr/>
        </p:nvSpPr>
        <p:spPr>
          <a:xfrm>
            <a:off x="3249927" y="142326"/>
            <a:ext cx="231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</a:t>
            </a:r>
            <a:r>
              <a:rPr lang="ru-RU" sz="24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изуализация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67F53-7F55-4517-BC0D-2E75ADE57EF8}"/>
              </a:ext>
            </a:extLst>
          </p:cNvPr>
          <p:cNvSpPr txBox="1"/>
          <p:nvPr/>
        </p:nvSpPr>
        <p:spPr>
          <a:xfrm>
            <a:off x="2994484" y="6273713"/>
            <a:ext cx="315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Окно выбора размера поля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DA26A-1E9B-455E-8190-C69F98402DCD}"/>
              </a:ext>
            </a:extLst>
          </p:cNvPr>
          <p:cNvSpPr txBox="1"/>
          <p:nvPr/>
        </p:nvSpPr>
        <p:spPr>
          <a:xfrm>
            <a:off x="687146" y="3534197"/>
            <a:ext cx="3233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Поле размещения растений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D6CA-3536-4090-BAEC-3D789C3644BB}"/>
              </a:ext>
            </a:extLst>
          </p:cNvPr>
          <p:cNvSpPr txBox="1"/>
          <p:nvPr/>
        </p:nvSpPr>
        <p:spPr>
          <a:xfrm>
            <a:off x="4985289" y="3558986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Поле размещения ресурсов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4B413-2DB3-4D2C-90B7-5674D87C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213" y="4362725"/>
            <a:ext cx="1931571" cy="18861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2239E8-D1F2-4905-9D81-B66062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05" y="1273294"/>
            <a:ext cx="3816005" cy="21456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32BF26-E388-4384-9A8F-CFFD844DE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682" y="1273294"/>
            <a:ext cx="3816004" cy="21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574</Words>
  <Application>Microsoft Office PowerPoint</Application>
  <PresentationFormat>Экран (4:3)</PresentationFormat>
  <Paragraphs>124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Century Gothic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Эсмурзиев Алексей Александрович</cp:lastModifiedBy>
  <cp:revision>158</cp:revision>
  <dcterms:created xsi:type="dcterms:W3CDTF">2019-08-28T08:48:23Z</dcterms:created>
  <dcterms:modified xsi:type="dcterms:W3CDTF">2019-12-25T19:42:11Z</dcterms:modified>
</cp:coreProperties>
</file>